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9" r:id="rId3"/>
    <p:sldId id="261" r:id="rId4"/>
    <p:sldId id="299" r:id="rId5"/>
    <p:sldId id="262" r:id="rId6"/>
    <p:sldId id="301" r:id="rId7"/>
    <p:sldId id="263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10" r:id="rId26"/>
    <p:sldId id="321" r:id="rId27"/>
    <p:sldId id="322" r:id="rId28"/>
    <p:sldId id="323" r:id="rId29"/>
    <p:sldId id="324" r:id="rId30"/>
    <p:sldId id="325" r:id="rId31"/>
    <p:sldId id="311" r:id="rId32"/>
    <p:sldId id="326" r:id="rId33"/>
    <p:sldId id="29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25"/>
    <a:srgbClr val="25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3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F2FF1-F0C6-4951-A4B0-5726A58F995E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6731-635E-4CD3-B759-79E91D8186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1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3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05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1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4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9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4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8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3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4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2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6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6474-6744-4657-9C3C-F50457957C27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7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588240" y="4009048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谢锦培</a:t>
            </a:r>
          </a:p>
        </p:txBody>
      </p:sp>
      <p:sp>
        <p:nvSpPr>
          <p:cNvPr id="102" name="TextBox 89"/>
          <p:cNvSpPr txBox="1"/>
          <p:nvPr/>
        </p:nvSpPr>
        <p:spPr>
          <a:xfrm>
            <a:off x="960877" y="3029049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21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级项目综合实训项目</a:t>
            </a:r>
          </a:p>
        </p:txBody>
      </p: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1069042" y="2945715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直角三角形 89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804299" y="2083495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数字百团</a:t>
            </a:r>
            <a:r>
              <a:rPr lang="en-US" altLang="zh-CN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社团管理系统</a:t>
            </a:r>
            <a:endParaRPr lang="zh-CN" altLang="zh-CN" sz="36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6" name="TextBox 90"/>
          <p:cNvSpPr txBox="1"/>
          <p:nvPr/>
        </p:nvSpPr>
        <p:spPr>
          <a:xfrm>
            <a:off x="492948" y="4105825"/>
            <a:ext cx="157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小组成员：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11639" y="55035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日期：</a:t>
            </a:r>
          </a:p>
        </p:txBody>
      </p:sp>
      <p:cxnSp>
        <p:nvCxnSpPr>
          <p:cNvPr id="100" name="直接连接符 99"/>
          <p:cNvCxnSpPr/>
          <p:nvPr/>
        </p:nvCxnSpPr>
        <p:spPr>
          <a:xfrm>
            <a:off x="1947627" y="4495482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1947627" y="4927530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323412" y="4927168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947627" y="5863634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71" y="1682550"/>
            <a:ext cx="2269130" cy="1729817"/>
          </a:xfrm>
          <a:prstGeom prst="rect">
            <a:avLst/>
          </a:prstGeom>
        </p:spPr>
      </p:pic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9E3C6171-03BD-6AED-B104-5447B2B50BC6}"/>
              </a:ext>
            </a:extLst>
          </p:cNvPr>
          <p:cNvCxnSpPr/>
          <p:nvPr/>
        </p:nvCxnSpPr>
        <p:spPr>
          <a:xfrm>
            <a:off x="4323412" y="4495482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90">
            <a:extLst>
              <a:ext uri="{FF2B5EF4-FFF2-40B4-BE49-F238E27FC236}">
                <a16:creationId xmlns:a16="http://schemas.microsoft.com/office/drawing/2014/main" id="{E71BFFFB-A497-140E-CB53-BB0922993067}"/>
              </a:ext>
            </a:extLst>
          </p:cNvPr>
          <p:cNvSpPr txBox="1"/>
          <p:nvPr/>
        </p:nvSpPr>
        <p:spPr>
          <a:xfrm>
            <a:off x="3859739" y="4017091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黎谨华</a:t>
            </a:r>
          </a:p>
        </p:txBody>
      </p:sp>
      <p:sp>
        <p:nvSpPr>
          <p:cNvPr id="83" name="TextBox 90">
            <a:extLst>
              <a:ext uri="{FF2B5EF4-FFF2-40B4-BE49-F238E27FC236}">
                <a16:creationId xmlns:a16="http://schemas.microsoft.com/office/drawing/2014/main" id="{DB7D3DEF-A383-E44B-7818-EE838862CC8B}"/>
              </a:ext>
            </a:extLst>
          </p:cNvPr>
          <p:cNvSpPr txBox="1"/>
          <p:nvPr/>
        </p:nvSpPr>
        <p:spPr>
          <a:xfrm>
            <a:off x="1588239" y="4443329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陈天蔚</a:t>
            </a:r>
          </a:p>
        </p:txBody>
      </p:sp>
      <p:sp>
        <p:nvSpPr>
          <p:cNvPr id="85" name="TextBox 90">
            <a:extLst>
              <a:ext uri="{FF2B5EF4-FFF2-40B4-BE49-F238E27FC236}">
                <a16:creationId xmlns:a16="http://schemas.microsoft.com/office/drawing/2014/main" id="{F8584292-A2A8-F77C-1889-2875E30AFEF8}"/>
              </a:ext>
            </a:extLst>
          </p:cNvPr>
          <p:cNvSpPr txBox="1"/>
          <p:nvPr/>
        </p:nvSpPr>
        <p:spPr>
          <a:xfrm>
            <a:off x="3884594" y="4468049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吕杰</a:t>
            </a:r>
          </a:p>
        </p:txBody>
      </p:sp>
      <p:sp>
        <p:nvSpPr>
          <p:cNvPr id="86" name="TextBox 90">
            <a:extLst>
              <a:ext uri="{FF2B5EF4-FFF2-40B4-BE49-F238E27FC236}">
                <a16:creationId xmlns:a16="http://schemas.microsoft.com/office/drawing/2014/main" id="{4251486D-214C-266C-E14E-5EF8644CF9BF}"/>
              </a:ext>
            </a:extLst>
          </p:cNvPr>
          <p:cNvSpPr txBox="1"/>
          <p:nvPr/>
        </p:nvSpPr>
        <p:spPr>
          <a:xfrm>
            <a:off x="1513795" y="5421585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2024/7/9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TextBox 90">
            <a:extLst>
              <a:ext uri="{FF2B5EF4-FFF2-40B4-BE49-F238E27FC236}">
                <a16:creationId xmlns:a16="http://schemas.microsoft.com/office/drawing/2014/main" id="{17E1E2E6-0EB0-95A9-1C22-976888F12F2D}"/>
              </a:ext>
            </a:extLst>
          </p:cNvPr>
          <p:cNvSpPr txBox="1"/>
          <p:nvPr/>
        </p:nvSpPr>
        <p:spPr>
          <a:xfrm>
            <a:off x="6222097" y="4468049"/>
            <a:ext cx="289530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谢靖宁</a:t>
            </a: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E364C73-5339-7DC4-EBEE-D31D9FDF530D}"/>
              </a:ext>
            </a:extLst>
          </p:cNvPr>
          <p:cNvCxnSpPr/>
          <p:nvPr/>
        </p:nvCxnSpPr>
        <p:spPr>
          <a:xfrm>
            <a:off x="6680225" y="4927168"/>
            <a:ext cx="208823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68AA90-470F-8426-F33B-C9387808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8785"/>
            <a:ext cx="9144000" cy="29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5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352D6A-4424-6D64-195C-5E2D1337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797210"/>
            <a:ext cx="9144000" cy="47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9D8179-2C40-B424-AFA1-1739D484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869"/>
            <a:ext cx="9144000" cy="50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3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E6873-6210-56AA-D3CF-0099AB11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370"/>
            <a:ext cx="9144000" cy="37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1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E8F2EE-B675-4667-43DC-173B3773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3211"/>
            <a:ext cx="9144000" cy="39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D1900-1291-036C-E0A0-9E002F2E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038"/>
            <a:ext cx="5087060" cy="1867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768DF8-E3B9-6B90-D5CA-9C20AA26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983" y="3172760"/>
            <a:ext cx="4858428" cy="18481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ED2B01-208E-EC87-C11D-0FEF9EFE9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7" y="4727313"/>
            <a:ext cx="500132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44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FAC069-E9E0-2DF9-EAB5-AADC41E3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70" y="1332950"/>
            <a:ext cx="5312050" cy="48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2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9BB656-BABE-2092-8E9C-74417B1B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9135"/>
            <a:ext cx="9144000" cy="37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3E94D-3853-DA52-BF3D-22E9D8D7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369"/>
            <a:ext cx="9144000" cy="30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4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B261E1-94F6-4718-7470-62BF37CB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764"/>
            <a:ext cx="9144000" cy="45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29017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460343" y="5936343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/>
          <p:cNvCxnSpPr/>
          <p:nvPr/>
        </p:nvCxnSpPr>
        <p:spPr>
          <a:xfrm>
            <a:off x="838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3535" y="539759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29995" y="29788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88439" y="3045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项目背景</a:t>
            </a: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41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29995" y="3558234"/>
            <a:ext cx="37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88439" y="36249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项目介绍</a:t>
            </a: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41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729995" y="4131977"/>
            <a:ext cx="37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188439" y="41987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项目演示</a:t>
            </a:r>
          </a:p>
        </p:txBody>
      </p:sp>
      <p:cxnSp>
        <p:nvCxnSpPr>
          <p:cNvPr id="118" name="直接连接符 117"/>
          <p:cNvCxnSpPr/>
          <p:nvPr/>
        </p:nvCxnSpPr>
        <p:spPr>
          <a:xfrm flipH="1">
            <a:off x="941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729995" y="4723740"/>
            <a:ext cx="37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218818" y="4805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总结</a:t>
            </a:r>
          </a:p>
        </p:txBody>
      </p:sp>
      <p:cxnSp>
        <p:nvCxnSpPr>
          <p:cNvPr id="122" name="直接连接符 121"/>
          <p:cNvCxnSpPr/>
          <p:nvPr/>
        </p:nvCxnSpPr>
        <p:spPr>
          <a:xfrm flipH="1">
            <a:off x="972362" y="4878247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15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36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74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904F3A-9CDE-0DC2-25B1-5A859861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296"/>
            <a:ext cx="9144000" cy="3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D998B6-7BB7-22E7-FB90-A17C9DDE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343"/>
            <a:ext cx="9144000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7D42D8-81CE-E2ED-B9E0-20F126B6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350"/>
            <a:ext cx="9144000" cy="3049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A89F19-0739-4620-4C27-A76D3406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3929657"/>
            <a:ext cx="5506082" cy="30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AF62B-F8BF-27AC-2A32-D7DF0C80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" y="1602676"/>
            <a:ext cx="816406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A542A4-46D2-95F5-FA92-3FE079D4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16" y="1869997"/>
            <a:ext cx="6630325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0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6F625F-0A07-92CA-7BDD-DC1F92AD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714596"/>
            <a:ext cx="9144000" cy="41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9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B8BCAF-4A92-E799-FF13-019636E5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527"/>
            <a:ext cx="9144000" cy="48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C7903E-6918-41CA-47D8-9553C6E3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714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68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674600-D3CE-483F-FA54-E8ECF679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584"/>
            <a:ext cx="9144000" cy="49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E27CA0-6236-1422-6872-8DFAD12E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49282"/>
            <a:ext cx="8867321" cy="43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9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24339" y="2250824"/>
            <a:ext cx="7895322" cy="1835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768277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项目背景</a:t>
            </a: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962535" y="411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07053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9"/>
          <p:cNvSpPr txBox="1"/>
          <p:nvPr/>
        </p:nvSpPr>
        <p:spPr>
          <a:xfrm>
            <a:off x="624339" y="2179786"/>
            <a:ext cx="8213509" cy="173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1" kern="100" dirty="0">
                <a:solidFill>
                  <a:srgbClr val="333333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项目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分工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：</a:t>
            </a: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①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前端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：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谢锦培、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黎谨华、陈天蔚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、谢靖宁</a:t>
            </a:r>
            <a:endParaRPr lang="zh-CN" altLang="zh-CN" sz="1800" kern="1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②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后端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：吕杰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、黎谨华</a:t>
            </a:r>
            <a:endParaRPr lang="zh-CN" altLang="zh-CN" sz="1800" kern="1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③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宣传海报、答辩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PPT</a:t>
            </a:r>
            <a:r>
              <a:rPr lang="zh-CN" altLang="en-US" sz="18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制作：谢锦培</a:t>
            </a:r>
            <a:endParaRPr lang="en-US" altLang="zh-CN" sz="1800" kern="1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780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AC745B-BC03-1BDF-0416-0F6D3C9B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58" y="253999"/>
            <a:ext cx="4153480" cy="50775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B8CBE9-529D-2316-FE61-C6AC8B0E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495691"/>
            <a:ext cx="9144000" cy="12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084612-B21D-1968-8C97-C89AED67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096435"/>
            <a:ext cx="9144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5F7568-5A18-D05D-2FEE-6EADA7BE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3" y="1671764"/>
            <a:ext cx="7909550" cy="48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6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5" b="7961"/>
          <a:stretch/>
        </p:blipFill>
        <p:spPr>
          <a:xfrm>
            <a:off x="5589229" y="1719617"/>
            <a:ext cx="3558351" cy="1705971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4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1069042" y="2716179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直角三角形 82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5"/>
          <p:cNvSpPr txBox="1"/>
          <p:nvPr/>
        </p:nvSpPr>
        <p:spPr>
          <a:xfrm>
            <a:off x="1018905" y="1494481"/>
            <a:ext cx="4336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</a:t>
            </a:r>
            <a:endParaRPr lang="zh-CN" altLang="en-US" sz="80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25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552804" y="1790846"/>
            <a:ext cx="8268174" cy="3884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768277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项目背景</a:t>
            </a: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962535" y="411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07053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9"/>
          <p:cNvSpPr txBox="1"/>
          <p:nvPr/>
        </p:nvSpPr>
        <p:spPr>
          <a:xfrm>
            <a:off x="580136" y="1790845"/>
            <a:ext cx="821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随着校园社团数量的不断增加，以及活动的日益丰富多样化，传统的社团管理模式逐渐暴露出效率低下、信息不透明、流程繁琐等诸多问题。校团委在统筹管理众多社团时面临巨大挑战，各社团在组织活动、成员管理等方面也缺乏有效的工具和手段，而申请者在寻找和参与适合自己的社团活动时常常感到迷茫和不便。</a:t>
            </a:r>
          </a:p>
          <a:p>
            <a:pPr algn="l" rtl="0"/>
            <a:b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为了改善这一现状，“数字百团”项目作为一个综合性的社团管理平台被提上日程。它涵盖了校团委、各社团及申请者三个主要用户端，旨在通过数字化手段，整合社团管理的各个环节。从社团的基本信息管理，到活动的策划、组织与审批，再到成员的招募与考核，以及年检审批、申请处理等一系列流程，都将实现数字化、规范化和高效化。</a:t>
            </a:r>
          </a:p>
          <a:p>
            <a:pPr algn="l" rtl="0"/>
            <a:b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此项目可以提高社团管理的效率，让信息传递更加及时准确，流程更加透明清晰，为学生提供更加便捷、丰富和个性化的社团参与体验，从而激发学生参与社团活动的积极性，促进校园文化的繁荣发展。</a:t>
            </a:r>
          </a:p>
          <a:p>
            <a:br>
              <a:rPr lang="zh-CN" altLang="en-US" dirty="0"/>
            </a:br>
            <a:endParaRPr lang="zh-CN" altLang="zh-CN" sz="1800" kern="1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19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768277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项目介绍</a:t>
            </a: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9"/>
          <p:cNvSpPr txBox="1"/>
          <p:nvPr/>
        </p:nvSpPr>
        <p:spPr>
          <a:xfrm>
            <a:off x="552804" y="1722042"/>
            <a:ext cx="8038391" cy="129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club_springboot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项目后端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Vue_admin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管理员端前端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Vue_student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学生端前端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Vue_superadmin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超级管理员端前端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52592" y="389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项目介绍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A95C2-EE4D-2FF3-564F-852508B9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4" y="3066196"/>
            <a:ext cx="2638793" cy="1419423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0C28F161-5535-77D7-5564-AE5820B93E56}"/>
              </a:ext>
            </a:extLst>
          </p:cNvPr>
          <p:cNvSpPr txBox="1"/>
          <p:nvPr/>
        </p:nvSpPr>
        <p:spPr>
          <a:xfrm>
            <a:off x="552803" y="4839315"/>
            <a:ext cx="8038391" cy="68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本项目使用前后端分离，前端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Vue3+element UI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，后端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Springboot+mybatisPlus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框架，拥有学生端、管理员端、超级管理员端三端。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38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768277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项目介绍</a:t>
            </a: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9"/>
          <p:cNvSpPr txBox="1"/>
          <p:nvPr/>
        </p:nvSpPr>
        <p:spPr>
          <a:xfrm>
            <a:off x="681191" y="1872692"/>
            <a:ext cx="8038391" cy="312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其中学生端主要是给学生使用，可以查看社团，申请加入社团，申请参加社团活动，修改个人信息等。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管理员端主要是给社团负责老师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社长等社团管理人员，可以修改社团信息，管理社团人员，审核加入社团申请，申请社团活动等。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超级管理员端主要是给校团委等最高层管理人员，拥有社团管理系统的最高权限，可以批量添加社团、用户等，可以审核活动申请，查看、删除用户、社团等，同时可以在主页看到数据可视化展示，将最火社团、参加人数最多的活动、社团人数等体现在饼状图和柱状图中。</a:t>
            </a:r>
          </a:p>
        </p:txBody>
      </p:sp>
      <p:sp>
        <p:nvSpPr>
          <p:cNvPr id="2" name="矩形 1"/>
          <p:cNvSpPr/>
          <p:nvPr/>
        </p:nvSpPr>
        <p:spPr>
          <a:xfrm>
            <a:off x="6152592" y="389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项目介绍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99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418172" y="2776631"/>
            <a:ext cx="47051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2028627" y="2832497"/>
            <a:ext cx="272966" cy="1334818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D7258A-3472-EF23-99FF-6CAC6BE0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303"/>
            <a:ext cx="9144000" cy="48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" y="-1887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76679" y="1059508"/>
            <a:ext cx="29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5" name="矩形 24"/>
          <p:cNvSpPr/>
          <p:nvPr/>
        </p:nvSpPr>
        <p:spPr>
          <a:xfrm>
            <a:off x="105861" y="968137"/>
            <a:ext cx="170818" cy="70362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4637" y="391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8015411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784141" y="504468"/>
            <a:ext cx="183709" cy="183709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48387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12633" y="504468"/>
            <a:ext cx="183709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A82D7A-D1EC-0425-A29F-C2F32A64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9997"/>
            <a:ext cx="9144000" cy="42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620</Words>
  <Application>Microsoft Office PowerPoint</Application>
  <PresentationFormat>全屏显示(4:3)</PresentationFormat>
  <Paragraphs>102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Inter</vt:lpstr>
      <vt:lpstr>华文楷体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谢锦培</dc:creator>
  <cp:lastModifiedBy>锦培 谢</cp:lastModifiedBy>
  <cp:revision>123</cp:revision>
  <dcterms:created xsi:type="dcterms:W3CDTF">2014-07-11T14:26:42Z</dcterms:created>
  <dcterms:modified xsi:type="dcterms:W3CDTF">2024-07-09T02:21:59Z</dcterms:modified>
</cp:coreProperties>
</file>